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920" r:id="rId10"/>
  </p:sldMasterIdLst>
  <p:notesMasterIdLst>
    <p:notesMasterId r:id="rId30"/>
  </p:notesMasterIdLst>
  <p:sldIdLst>
    <p:sldId id="2076138324" r:id="rId11"/>
    <p:sldId id="1601" r:id="rId12"/>
    <p:sldId id="2076138337" r:id="rId13"/>
    <p:sldId id="2076138338" r:id="rId14"/>
    <p:sldId id="2076138292" r:id="rId15"/>
    <p:sldId id="2076138297" r:id="rId16"/>
    <p:sldId id="2076138286" r:id="rId17"/>
    <p:sldId id="285" r:id="rId18"/>
    <p:sldId id="2076138287" r:id="rId19"/>
    <p:sldId id="2076137917" r:id="rId20"/>
    <p:sldId id="2076137915" r:id="rId21"/>
    <p:sldId id="751" r:id="rId22"/>
    <p:sldId id="2076137918" r:id="rId23"/>
    <p:sldId id="2076138288" r:id="rId24"/>
    <p:sldId id="381" r:id="rId25"/>
    <p:sldId id="2076138326" r:id="rId26"/>
    <p:sldId id="2076138334" r:id="rId27"/>
    <p:sldId id="2076138335" r:id="rId28"/>
    <p:sldId id="207613833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076138324"/>
            <p14:sldId id="1601"/>
            <p14:sldId id="2076138337"/>
            <p14:sldId id="2076138338"/>
            <p14:sldId id="2076138292"/>
            <p14:sldId id="2076138297"/>
            <p14:sldId id="2076138286"/>
            <p14:sldId id="285"/>
            <p14:sldId id="2076138287"/>
            <p14:sldId id="2076137917"/>
            <p14:sldId id="2076137915"/>
            <p14:sldId id="751"/>
            <p14:sldId id="2076137918"/>
            <p14:sldId id="2076138288"/>
            <p14:sldId id="381"/>
            <p14:sldId id="2076138326"/>
            <p14:sldId id="2076138334"/>
            <p14:sldId id="2076138335"/>
            <p14:sldId id="2076138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1E4E"/>
    <a:srgbClr val="00B050"/>
    <a:srgbClr val="E7ECF8"/>
    <a:srgbClr val="CBD6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40" autoAdjust="0"/>
    <p:restoredTop sz="82463" autoAdjust="0"/>
  </p:normalViewPr>
  <p:slideViewPr>
    <p:cSldViewPr snapToGrid="0">
      <p:cViewPr varScale="1">
        <p:scale>
          <a:sx n="73" d="100"/>
          <a:sy n="73" d="100"/>
        </p:scale>
        <p:origin x="43" y="2093"/>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10/26/2020 9:08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10/26/2020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5990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10/26/2020 12:20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705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6</a:t>
            </a:fld>
            <a:endParaRPr lang="en-US"/>
          </a:p>
        </p:txBody>
      </p:sp>
    </p:spTree>
    <p:extLst>
      <p:ext uri="{BB962C8B-B14F-4D97-AF65-F5344CB8AC3E}">
        <p14:creationId xmlns:p14="http://schemas.microsoft.com/office/powerpoint/2010/main" val="287224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15</a:t>
            </a:fld>
            <a:endParaRPr lang="en-US"/>
          </a:p>
        </p:txBody>
      </p:sp>
    </p:spTree>
    <p:extLst>
      <p:ext uri="{BB962C8B-B14F-4D97-AF65-F5344CB8AC3E}">
        <p14:creationId xmlns:p14="http://schemas.microsoft.com/office/powerpoint/2010/main" val="4032138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10/26/2020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ags" Target="../tags/tag1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6.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3.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1.emf"/><Relationship Id="rId8"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5" Type="http://schemas.openxmlformats.org/officeDocument/2006/relationships/theme" Target="../theme/theme7.xml"/><Relationship Id="rId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6"/>
          <a:stretch>
            <a:fillRect/>
          </a:stretch>
        </p:blipFill>
        <p:spPr>
          <a:xfrm rot="5400000">
            <a:off x="9208748" y="2991033"/>
            <a:ext cx="6858623" cy="876557"/>
          </a:xfrm>
          <a:prstGeom prst="rect">
            <a:avLst/>
          </a:prstGeom>
        </p:spPr>
      </p:pic>
    </p:spTree>
    <p:custDataLst>
      <p:tags r:id="rId34"/>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91" r:id="rId31"/>
    <p:sldLayoutId id="2147483893" r:id="rId3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
        <p:nvSpPr>
          <p:cNvPr id="12" name="TextBox 11">
            <a:extLst>
              <a:ext uri="{FF2B5EF4-FFF2-40B4-BE49-F238E27FC236}">
                <a16:creationId xmlns:a16="http://schemas.microsoft.com/office/drawing/2014/main" id="{57AED884-D3AC-4C65-96A8-6BF4F023CB85}"/>
              </a:ext>
            </a:extLst>
          </p:cNvPr>
          <p:cNvSpPr txBox="1"/>
          <p:nvPr/>
        </p:nvSpPr>
        <p:spPr>
          <a:xfrm>
            <a:off x="7581850" y="2407274"/>
            <a:ext cx="3981714" cy="369332"/>
          </a:xfrm>
          <a:prstGeom prst="rect">
            <a:avLst/>
          </a:prstGeom>
          <a:noFill/>
        </p:spPr>
        <p:txBody>
          <a:bodyPr wrap="square" rtlCol="0">
            <a:spAutoFit/>
          </a:bodyPr>
          <a:lstStyle/>
          <a:p>
            <a:pPr lvl="0" defTabSz="403225">
              <a:defRPr/>
            </a:pPr>
            <a:r>
              <a:rPr lang="en-US" kern="0" dirty="0">
                <a:solidFill>
                  <a:srgbClr val="1A1A1A"/>
                </a:solidFill>
                <a:latin typeface="Calibri"/>
                <a:cs typeface="Calibri"/>
              </a:rPr>
              <a:t>linkedin.com/in/ciprianjichici/</a:t>
            </a:r>
            <a:endParaRPr kumimoji="0" lang="en-US" sz="1800" b="0" i="0" u="none" strike="noStrike" kern="0" cap="none" spc="0" normalizeH="0" baseline="0" noProof="0" dirty="0">
              <a:ln>
                <a:noFill/>
              </a:ln>
              <a:solidFill>
                <a:srgbClr val="1A1A1A"/>
              </a:solidFill>
              <a:effectLst/>
              <a:uLnTx/>
              <a:uFillTx/>
              <a:latin typeface="Calibri"/>
              <a:ea typeface="+mn-ea"/>
              <a:cs typeface="Calibri"/>
            </a:endParaRPr>
          </a:p>
        </p:txBody>
      </p:sp>
      <p:pic>
        <p:nvPicPr>
          <p:cNvPr id="3" name="Picture 2">
            <a:extLst>
              <a:ext uri="{FF2B5EF4-FFF2-40B4-BE49-F238E27FC236}">
                <a16:creationId xmlns:a16="http://schemas.microsoft.com/office/drawing/2014/main" id="{9B1A0A40-67A4-4CBA-AD35-D1497054BB59}"/>
              </a:ext>
            </a:extLst>
          </p:cNvPr>
          <p:cNvPicPr>
            <a:picLocks noChangeAspect="1"/>
          </p:cNvPicPr>
          <p:nvPr/>
        </p:nvPicPr>
        <p:blipFill>
          <a:blip r:embed="rId7"/>
          <a:stretch>
            <a:fillRect/>
          </a:stretch>
        </p:blipFill>
        <p:spPr>
          <a:xfrm>
            <a:off x="7193196" y="2389992"/>
            <a:ext cx="388654" cy="403895"/>
          </a:xfrm>
          <a:prstGeom prst="rect">
            <a:avLst/>
          </a:prstGeom>
        </p:spPr>
      </p:pic>
    </p:spTree>
    <p:extLst>
      <p:ext uri="{BB962C8B-B14F-4D97-AF65-F5344CB8AC3E}">
        <p14:creationId xmlns:p14="http://schemas.microsoft.com/office/powerpoint/2010/main" val="2219546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IoT</a:t>
            </a:r>
          </a:p>
        </p:txBody>
      </p:sp>
    </p:spTree>
    <p:extLst>
      <p:ext uri="{BB962C8B-B14F-4D97-AF65-F5344CB8AC3E}">
        <p14:creationId xmlns:p14="http://schemas.microsoft.com/office/powerpoint/2010/main" val="250366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2" name="Picture 1">
            <a:extLst>
              <a:ext uri="{FF2B5EF4-FFF2-40B4-BE49-F238E27FC236}">
                <a16:creationId xmlns:a16="http://schemas.microsoft.com/office/drawing/2014/main" id="{F6A32A14-B034-4C94-9AE2-38B7077D51C7}"/>
              </a:ext>
            </a:extLst>
          </p:cNvPr>
          <p:cNvPicPr>
            <a:picLocks noChangeAspect="1"/>
          </p:cNvPicPr>
          <p:nvPr/>
        </p:nvPicPr>
        <p:blipFill>
          <a:blip r:embed="rId2"/>
          <a:stretch>
            <a:fillRect/>
          </a:stretch>
        </p:blipFill>
        <p:spPr>
          <a:xfrm>
            <a:off x="0" y="3021"/>
            <a:ext cx="12192000" cy="6851957"/>
          </a:xfrm>
          <a:prstGeom prst="rect">
            <a:avLst/>
          </a:prstGeom>
        </p:spPr>
      </p:pic>
    </p:spTree>
    <p:extLst>
      <p:ext uri="{BB962C8B-B14F-4D97-AF65-F5344CB8AC3E}">
        <p14:creationId xmlns:p14="http://schemas.microsoft.com/office/powerpoint/2010/main" val="333696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923F1-BF31-424E-A4DA-7AED4E564EBD}"/>
              </a:ext>
            </a:extLst>
          </p:cNvPr>
          <p:cNvPicPr>
            <a:picLocks noChangeAspect="1"/>
          </p:cNvPicPr>
          <p:nvPr/>
        </p:nvPicPr>
        <p:blipFill>
          <a:blip r:embed="rId2"/>
          <a:stretch>
            <a:fillRect/>
          </a:stretch>
        </p:blipFill>
        <p:spPr>
          <a:xfrm>
            <a:off x="0" y="1092045"/>
            <a:ext cx="12192000" cy="5765955"/>
          </a:xfrm>
          <a:prstGeom prst="rect">
            <a:avLst/>
          </a:prstGeom>
        </p:spPr>
      </p:pic>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Solutions that span edge to cloud</a:t>
            </a:r>
          </a:p>
        </p:txBody>
      </p:sp>
    </p:spTree>
    <p:extLst>
      <p:ext uri="{BB962C8B-B14F-4D97-AF65-F5344CB8AC3E}">
        <p14:creationId xmlns:p14="http://schemas.microsoft.com/office/powerpoint/2010/main" val="3243706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The evolution of connected solutions</a:t>
            </a:r>
          </a:p>
        </p:txBody>
      </p:sp>
      <p:pic>
        <p:nvPicPr>
          <p:cNvPr id="2" name="Picture 1">
            <a:extLst>
              <a:ext uri="{FF2B5EF4-FFF2-40B4-BE49-F238E27FC236}">
                <a16:creationId xmlns:a16="http://schemas.microsoft.com/office/drawing/2014/main" id="{AE39348E-1112-4162-AE75-9F5E07477103}"/>
              </a:ext>
            </a:extLst>
          </p:cNvPr>
          <p:cNvPicPr>
            <a:picLocks noChangeAspect="1"/>
          </p:cNvPicPr>
          <p:nvPr/>
        </p:nvPicPr>
        <p:blipFill>
          <a:blip r:embed="rId2"/>
          <a:stretch>
            <a:fillRect/>
          </a:stretch>
        </p:blipFill>
        <p:spPr>
          <a:xfrm>
            <a:off x="0" y="1225626"/>
            <a:ext cx="12192000" cy="5595468"/>
          </a:xfrm>
          <a:prstGeom prst="rect">
            <a:avLst/>
          </a:prstGeom>
        </p:spPr>
      </p:pic>
    </p:spTree>
    <p:extLst>
      <p:ext uri="{BB962C8B-B14F-4D97-AF65-F5344CB8AC3E}">
        <p14:creationId xmlns:p14="http://schemas.microsoft.com/office/powerpoint/2010/main" val="236470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87680C-38A3-464F-AB6F-6BB64C802BEB}"/>
              </a:ext>
            </a:extLst>
          </p:cNvPr>
          <p:cNvPicPr>
            <a:picLocks noChangeAspect="1"/>
          </p:cNvPicPr>
          <p:nvPr/>
        </p:nvPicPr>
        <p:blipFill>
          <a:blip r:embed="rId3"/>
          <a:stretch>
            <a:fillRect/>
          </a:stretch>
        </p:blipFill>
        <p:spPr>
          <a:xfrm>
            <a:off x="3447820" y="1622903"/>
            <a:ext cx="5296359" cy="3612193"/>
          </a:xfrm>
          <a:prstGeom prst="rect">
            <a:avLst/>
          </a:prstGeom>
          <a:effectLst>
            <a:softEdge rad="63500"/>
          </a:effectLst>
        </p:spPr>
      </p:pic>
      <p:cxnSp>
        <p:nvCxnSpPr>
          <p:cNvPr id="9" name="Straight Connector 8">
            <a:extLst>
              <a:ext uri="{FF2B5EF4-FFF2-40B4-BE49-F238E27FC236}">
                <a16:creationId xmlns:a16="http://schemas.microsoft.com/office/drawing/2014/main" id="{6454FAD6-3F7D-4922-A20A-A14151D7C3E5}"/>
              </a:ext>
            </a:extLst>
          </p:cNvPr>
          <p:cNvCxnSpPr/>
          <p:nvPr/>
        </p:nvCxnSpPr>
        <p:spPr>
          <a:xfrm>
            <a:off x="3164440" y="2784297"/>
            <a:ext cx="2476072" cy="0"/>
          </a:xfrm>
          <a:prstGeom prst="line">
            <a:avLst/>
          </a:prstGeom>
          <a:ln w="50800">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65430742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2F40E0-1B99-4491-8C6D-832CE4370EBA}"/>
              </a:ext>
            </a:extLst>
          </p:cNvPr>
          <p:cNvPicPr>
            <a:picLocks noChangeAspect="1"/>
          </p:cNvPicPr>
          <p:nvPr/>
        </p:nvPicPr>
        <p:blipFill>
          <a:blip r:embed="rId3"/>
          <a:stretch>
            <a:fillRect/>
          </a:stretch>
        </p:blipFill>
        <p:spPr>
          <a:xfrm>
            <a:off x="1740829" y="512169"/>
            <a:ext cx="8710341" cy="5833661"/>
          </a:xfrm>
          <a:prstGeom prst="rect">
            <a:avLst/>
          </a:prstGeom>
          <a:effectLst>
            <a:softEdge rad="127000"/>
          </a:effectLst>
        </p:spPr>
      </p:pic>
    </p:spTree>
    <p:extLst>
      <p:ext uri="{BB962C8B-B14F-4D97-AF65-F5344CB8AC3E}">
        <p14:creationId xmlns:p14="http://schemas.microsoft.com/office/powerpoint/2010/main" val="25136246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1691733"/>
            <a:ext cx="11333480" cy="2578515"/>
          </a:xfrm>
        </p:spPr>
        <p:txBody>
          <a:bodyPr/>
          <a:lstStyle/>
          <a:p>
            <a:pPr algn="ctr"/>
            <a:r>
              <a:rPr lang="en-US" dirty="0"/>
              <a:t>Data … AI … ML … IoT</a:t>
            </a:r>
            <a:br>
              <a:rPr lang="en-US" dirty="0"/>
            </a:br>
            <a:br>
              <a:rPr lang="en-US" dirty="0"/>
            </a:b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3"/>
          <a:stretch>
            <a:fillRect/>
          </a:stretch>
        </p:blipFill>
        <p:spPr>
          <a:xfrm>
            <a:off x="63704" y="4579044"/>
            <a:ext cx="4449497" cy="2136081"/>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240142" y="4209712"/>
            <a:ext cx="2604642" cy="369332"/>
          </a:xfrm>
        </p:spPr>
        <p:txBody>
          <a:bodyPr/>
          <a:lstStyle/>
          <a:p>
            <a:r>
              <a:rPr lang="en-US" sz="2400" dirty="0"/>
              <a:t>Databases</a:t>
            </a:r>
          </a:p>
        </p:txBody>
      </p:sp>
      <p:sp>
        <p:nvSpPr>
          <p:cNvPr id="7" name="Title 1">
            <a:extLst>
              <a:ext uri="{FF2B5EF4-FFF2-40B4-BE49-F238E27FC236}">
                <a16:creationId xmlns:a16="http://schemas.microsoft.com/office/drawing/2014/main" id="{E56ADAB6-5B15-48D0-B665-80A5ED1AFC53}"/>
              </a:ext>
            </a:extLst>
          </p:cNvPr>
          <p:cNvSpPr txBox="1">
            <a:spLocks/>
          </p:cNvSpPr>
          <p:nvPr/>
        </p:nvSpPr>
        <p:spPr>
          <a:xfrm>
            <a:off x="318440" y="329375"/>
            <a:ext cx="1840144"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Analytics</a:t>
            </a:r>
          </a:p>
        </p:txBody>
      </p:sp>
      <p:pic>
        <p:nvPicPr>
          <p:cNvPr id="8" name="Picture 7">
            <a:extLst>
              <a:ext uri="{FF2B5EF4-FFF2-40B4-BE49-F238E27FC236}">
                <a16:creationId xmlns:a16="http://schemas.microsoft.com/office/drawing/2014/main" id="{121B598A-5164-47DC-ABCE-26DDE942557E}"/>
              </a:ext>
            </a:extLst>
          </p:cNvPr>
          <p:cNvPicPr>
            <a:picLocks noChangeAspect="1"/>
          </p:cNvPicPr>
          <p:nvPr/>
        </p:nvPicPr>
        <p:blipFill>
          <a:blip r:embed="rId4"/>
          <a:stretch>
            <a:fillRect/>
          </a:stretch>
        </p:blipFill>
        <p:spPr>
          <a:xfrm>
            <a:off x="8116587" y="537044"/>
            <a:ext cx="4195360" cy="5331604"/>
          </a:xfrm>
          <a:prstGeom prst="rect">
            <a:avLst/>
          </a:prstGeom>
        </p:spPr>
      </p:pic>
      <p:sp>
        <p:nvSpPr>
          <p:cNvPr id="9" name="Title 1">
            <a:extLst>
              <a:ext uri="{FF2B5EF4-FFF2-40B4-BE49-F238E27FC236}">
                <a16:creationId xmlns:a16="http://schemas.microsoft.com/office/drawing/2014/main" id="{5E86E354-DC34-4429-A78C-05A083952D82}"/>
              </a:ext>
            </a:extLst>
          </p:cNvPr>
          <p:cNvSpPr txBox="1">
            <a:spLocks/>
          </p:cNvSpPr>
          <p:nvPr/>
        </p:nvSpPr>
        <p:spPr>
          <a:xfrm>
            <a:off x="8222398" y="144709"/>
            <a:ext cx="348906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a:t>AI + Machine Learning</a:t>
            </a:r>
            <a:endParaRPr lang="en-US" sz="2400" dirty="0"/>
          </a:p>
        </p:txBody>
      </p:sp>
      <p:pic>
        <p:nvPicPr>
          <p:cNvPr id="10" name="Picture 9">
            <a:extLst>
              <a:ext uri="{FF2B5EF4-FFF2-40B4-BE49-F238E27FC236}">
                <a16:creationId xmlns:a16="http://schemas.microsoft.com/office/drawing/2014/main" id="{0BD6A420-AC82-4561-B5CC-81FB15E2D961}"/>
              </a:ext>
            </a:extLst>
          </p:cNvPr>
          <p:cNvPicPr>
            <a:picLocks noChangeAspect="1"/>
          </p:cNvPicPr>
          <p:nvPr/>
        </p:nvPicPr>
        <p:blipFill>
          <a:blip r:embed="rId5"/>
          <a:stretch>
            <a:fillRect/>
          </a:stretch>
        </p:blipFill>
        <p:spPr>
          <a:xfrm>
            <a:off x="3439961" y="1689095"/>
            <a:ext cx="4325066" cy="2543344"/>
          </a:xfrm>
          <a:prstGeom prst="rect">
            <a:avLst/>
          </a:prstGeom>
          <a:effectLst>
            <a:softEdge rad="127000"/>
          </a:effectLst>
        </p:spPr>
      </p:pic>
      <p:sp>
        <p:nvSpPr>
          <p:cNvPr id="11" name="Title 1">
            <a:extLst>
              <a:ext uri="{FF2B5EF4-FFF2-40B4-BE49-F238E27FC236}">
                <a16:creationId xmlns:a16="http://schemas.microsoft.com/office/drawing/2014/main" id="{96E158A1-F994-477B-AF6B-5816B2584A27}"/>
              </a:ext>
            </a:extLst>
          </p:cNvPr>
          <p:cNvSpPr txBox="1">
            <a:spLocks/>
          </p:cNvSpPr>
          <p:nvPr/>
        </p:nvSpPr>
        <p:spPr>
          <a:xfrm>
            <a:off x="4641672" y="1158489"/>
            <a:ext cx="260464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Storage</a:t>
            </a:r>
          </a:p>
        </p:txBody>
      </p:sp>
      <p:pic>
        <p:nvPicPr>
          <p:cNvPr id="12" name="Picture 11">
            <a:extLst>
              <a:ext uri="{FF2B5EF4-FFF2-40B4-BE49-F238E27FC236}">
                <a16:creationId xmlns:a16="http://schemas.microsoft.com/office/drawing/2014/main" id="{8E11D5DB-EBDC-4810-B7CE-D2E57CE4D6D3}"/>
              </a:ext>
            </a:extLst>
          </p:cNvPr>
          <p:cNvPicPr>
            <a:picLocks noChangeAspect="1"/>
          </p:cNvPicPr>
          <p:nvPr/>
        </p:nvPicPr>
        <p:blipFill>
          <a:blip r:embed="rId6"/>
          <a:stretch>
            <a:fillRect/>
          </a:stretch>
        </p:blipFill>
        <p:spPr>
          <a:xfrm>
            <a:off x="4545723" y="4419501"/>
            <a:ext cx="3676675" cy="3139971"/>
          </a:xfrm>
          <a:prstGeom prst="rect">
            <a:avLst/>
          </a:prstGeom>
          <a:effectLst>
            <a:softEdge rad="63500"/>
          </a:effectLst>
        </p:spPr>
      </p:pic>
      <p:sp>
        <p:nvSpPr>
          <p:cNvPr id="13" name="Title 1">
            <a:extLst>
              <a:ext uri="{FF2B5EF4-FFF2-40B4-BE49-F238E27FC236}">
                <a16:creationId xmlns:a16="http://schemas.microsoft.com/office/drawing/2014/main" id="{6A518090-E09E-4409-B9D5-E34BB7590398}"/>
              </a:ext>
            </a:extLst>
          </p:cNvPr>
          <p:cNvSpPr txBox="1">
            <a:spLocks/>
          </p:cNvSpPr>
          <p:nvPr/>
        </p:nvSpPr>
        <p:spPr>
          <a:xfrm>
            <a:off x="5902838" y="4050169"/>
            <a:ext cx="260464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IoT</a:t>
            </a:r>
          </a:p>
        </p:txBody>
      </p:sp>
      <p:pic>
        <p:nvPicPr>
          <p:cNvPr id="6" name="Picture 5">
            <a:extLst>
              <a:ext uri="{FF2B5EF4-FFF2-40B4-BE49-F238E27FC236}">
                <a16:creationId xmlns:a16="http://schemas.microsoft.com/office/drawing/2014/main" id="{EF10D843-046D-4750-B5DB-D810A8BB4AED}"/>
              </a:ext>
            </a:extLst>
          </p:cNvPr>
          <p:cNvPicPr>
            <a:picLocks noChangeAspect="1"/>
          </p:cNvPicPr>
          <p:nvPr/>
        </p:nvPicPr>
        <p:blipFill>
          <a:blip r:embed="rId7"/>
          <a:stretch>
            <a:fillRect/>
          </a:stretch>
        </p:blipFill>
        <p:spPr>
          <a:xfrm>
            <a:off x="210354" y="766093"/>
            <a:ext cx="3688144" cy="1720129"/>
          </a:xfrm>
          <a:prstGeom prst="rect">
            <a:avLst/>
          </a:prstGeom>
          <a:effectLst>
            <a:softEdge rad="127000"/>
          </a:effectLst>
        </p:spPr>
      </p:pic>
      <p:pic>
        <p:nvPicPr>
          <p:cNvPr id="14" name="Picture 13" descr="A person standing in front of a mirror posing for the camera&#10;&#10;Description automatically generated">
            <a:extLst>
              <a:ext uri="{FF2B5EF4-FFF2-40B4-BE49-F238E27FC236}">
                <a16:creationId xmlns:a16="http://schemas.microsoft.com/office/drawing/2014/main" id="{51479D15-3A93-4E16-BFF5-E82BC9E2FE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1087" y="1604958"/>
            <a:ext cx="2409825" cy="4286250"/>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1144</TotalTime>
  <Words>856</Words>
  <Application>Microsoft Office PowerPoint</Application>
  <PresentationFormat>Widescreen</PresentationFormat>
  <Paragraphs>151</Paragraphs>
  <Slides>19</Slides>
  <Notes>9</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19</vt:i4>
      </vt:variant>
    </vt:vector>
  </HeadingPairs>
  <TitlesOfParts>
    <vt:vector size="40" baseType="lpstr">
      <vt:lpstr>Arial</vt:lpstr>
      <vt:lpstr>Arial Black</vt:lpstr>
      <vt:lpstr>Calibri</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1_EBC_2017</vt:lpstr>
      <vt:lpstr>PowerPoint Presentation</vt:lpstr>
      <vt:lpstr>PowerPoint Presentation</vt:lpstr>
      <vt:lpstr>PowerPoint Presentation</vt:lpstr>
      <vt:lpstr>PowerPoint Presentation</vt:lpstr>
      <vt:lpstr>Data … AI … ML … IoT  Fundamental Services</vt:lpstr>
      <vt:lpstr>Databases</vt:lpstr>
      <vt:lpstr>Categorizing Data By how we work with it</vt:lpstr>
      <vt:lpstr>Lambda architecture</vt:lpstr>
      <vt:lpstr>Key Data Architectures</vt:lpstr>
      <vt:lpstr>Analytics</vt:lpstr>
      <vt:lpstr>Modern Data Warehouse</vt:lpstr>
      <vt:lpstr>Apache Spark</vt:lpstr>
      <vt:lpstr>Artificial Intelligence &amp; Machine Learning</vt:lpstr>
      <vt:lpstr>PowerPoint Presentation</vt:lpstr>
      <vt:lpstr>The Pre-Built and Custom AI Spectrum</vt:lpstr>
      <vt:lpstr>IoT</vt:lpstr>
      <vt:lpstr>Crossing the chasm</vt:lpstr>
      <vt:lpstr>Solutions that span edge to cloud</vt:lpstr>
      <vt:lpstr>The evolution of connected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157</cp:revision>
  <dcterms:created xsi:type="dcterms:W3CDTF">2018-07-06T04:04:55Z</dcterms:created>
  <dcterms:modified xsi:type="dcterms:W3CDTF">2020-10-26T10:46:32Z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